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3"/>
  </p:sldMasterIdLst>
  <p:sldIdLst>
    <p:sldId id="256" r:id="rId4"/>
    <p:sldId id="288" r:id="rId5"/>
    <p:sldId id="257" r:id="rId6"/>
    <p:sldId id="289" r:id="rId7"/>
    <p:sldId id="258" r:id="rId8"/>
    <p:sldId id="259" r:id="rId9"/>
    <p:sldId id="260" r:id="rId10"/>
    <p:sldId id="291" r:id="rId11"/>
    <p:sldId id="261" r:id="rId12"/>
    <p:sldId id="262" r:id="rId13"/>
    <p:sldId id="290" r:id="rId14"/>
    <p:sldId id="263" r:id="rId15"/>
    <p:sldId id="264" r:id="rId16"/>
    <p:sldId id="292" r:id="rId17"/>
    <p:sldId id="265" r:id="rId18"/>
    <p:sldId id="266" r:id="rId19"/>
    <p:sldId id="293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99" r:id="rId28"/>
    <p:sldId id="274" r:id="rId29"/>
    <p:sldId id="275" r:id="rId30"/>
    <p:sldId id="276" r:id="rId31"/>
    <p:sldId id="277" r:id="rId32"/>
    <p:sldId id="298" r:id="rId33"/>
    <p:sldId id="278" r:id="rId34"/>
    <p:sldId id="279" r:id="rId35"/>
    <p:sldId id="280" r:id="rId36"/>
    <p:sldId id="281" r:id="rId37"/>
    <p:sldId id="297" r:id="rId38"/>
    <p:sldId id="282" r:id="rId39"/>
    <p:sldId id="296" r:id="rId40"/>
    <p:sldId id="283" r:id="rId41"/>
    <p:sldId id="284" r:id="rId42"/>
    <p:sldId id="295" r:id="rId43"/>
    <p:sldId id="285" r:id="rId44"/>
    <p:sldId id="286" r:id="rId45"/>
    <p:sldId id="294" r:id="rId46"/>
    <p:sldId id="28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46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62707" y="1371600"/>
            <a:ext cx="109728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828800" y="3331698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609600"/>
            <a:ext cx="94488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2507786"/>
            <a:ext cx="94488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66400" y="6416676"/>
            <a:ext cx="1016000" cy="365125"/>
          </a:xfrm>
        </p:spPr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728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535113"/>
            <a:ext cx="5389033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362201"/>
            <a:ext cx="5386917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362201"/>
            <a:ext cx="5389033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1" y="1524001"/>
            <a:ext cx="4011084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609600"/>
            <a:ext cx="73152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438400" y="1831975"/>
            <a:ext cx="73152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8400" y="1166787"/>
            <a:ext cx="73152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" y="6416676"/>
            <a:ext cx="28448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78163C7A-E86A-4D86-A129-F5C9AEC29ED5}" type="datetimeFigureOut">
              <a:rPr lang="en-IN" smtClean="0"/>
              <a:t>26-06-2022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165600" y="6416676"/>
            <a:ext cx="38608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566400" y="6416676"/>
            <a:ext cx="1016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83FB8D9E-1E93-4692-83F2-9C40395926B6}" type="slidenum">
              <a:rPr lang="en-IN" smtClean="0"/>
              <a:t>‹#›</a:t>
            </a:fld>
            <a:endParaRPr lang="en-I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vwe7MwPiAvL5nGDGSBnHMIngki9HehW/view?usp=sharing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W2Up-DUyiZRFwiZvP77dIboQ-7gsbOZ6/view?usp=sharing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64D37-7C87-4D95-95E3-9257C1A1E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33710"/>
            <a:ext cx="9144000" cy="647115"/>
          </a:xfrm>
        </p:spPr>
        <p:txBody>
          <a:bodyPr>
            <a:normAutofit fontScale="90000"/>
          </a:bodyPr>
          <a:lstStyle/>
          <a:p>
            <a:r>
              <a:rPr lang="en-US" dirty="0"/>
              <a:t>DXC – </a:t>
            </a:r>
            <a:r>
              <a:rPr lang="en-US" dirty="0" err="1"/>
              <a:t>Realtime</a:t>
            </a:r>
            <a:r>
              <a:rPr lang="en-US" dirty="0"/>
              <a:t> Project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4334216" y="3661340"/>
            <a:ext cx="420820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highlight>
                  <a:srgbClr val="FFFF00"/>
                </a:highlight>
              </a:rPr>
              <a:t>Name:- md EHTESHAM</a:t>
            </a:r>
          </a:p>
          <a:p>
            <a:pPr algn="ctr"/>
            <a:r>
              <a:rPr lang="en-US" sz="2400" cap="all" dirty="0" err="1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highlight>
                  <a:srgbClr val="FFFF00"/>
                </a:highlight>
              </a:rPr>
              <a:t>Reg_no</a:t>
            </a:r>
            <a:r>
              <a:rPr lang="en-US" sz="24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highlight>
                  <a:srgbClr val="FFFF00"/>
                </a:highlight>
              </a:rPr>
              <a:t>:- </a:t>
            </a:r>
            <a:r>
              <a:rPr lang="en-IN" sz="240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Helvetica Neue"/>
              </a:rPr>
              <a:t>DXC262AB12039</a:t>
            </a:r>
            <a:endParaRPr lang="en-US" sz="24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reflection blurRad="12700" stA="28000" endPos="45000" dist="1000" dir="5400000" sy="-100000" algn="bl" rotWithShape="0"/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662073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5670" y="1"/>
            <a:ext cx="3110839" cy="3770142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Go to Azure , search for storage. Click on Storage Account. Click on + Create.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Fill up all the details and click on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Review+Create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. Deploy it :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406" y="0"/>
            <a:ext cx="5893278" cy="25050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448" y="3644022"/>
            <a:ext cx="5893278" cy="272160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732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C6D073B-822F-9A7B-936E-190961E93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126" y="1542198"/>
            <a:ext cx="8931024" cy="428539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498A30-9F93-94DF-4B15-25AF3F32B1F9}"/>
              </a:ext>
            </a:extLst>
          </p:cNvPr>
          <p:cNvSpPr txBox="1"/>
          <p:nvPr/>
        </p:nvSpPr>
        <p:spPr>
          <a:xfrm>
            <a:off x="1817126" y="575659"/>
            <a:ext cx="68355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Once deployment is done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click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 on go-to resource</a:t>
            </a:r>
            <a:r>
              <a:rPr lang="en-US" sz="2000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95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0244" y="240556"/>
            <a:ext cx="3759020" cy="402195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1F201A5E-2D94-8AA5-9E2C-C64139586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920" y="3330054"/>
            <a:ext cx="6556522" cy="321512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5203E7-C7B6-2C2C-424C-3C73157DA63D}"/>
              </a:ext>
            </a:extLst>
          </p:cNvPr>
          <p:cNvSpPr txBox="1"/>
          <p:nvPr/>
        </p:nvSpPr>
        <p:spPr>
          <a:xfrm>
            <a:off x="0" y="4087083"/>
            <a:ext cx="4463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Navigate to containers and click on</a:t>
            </a:r>
          </a:p>
          <a:p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     </a:t>
            </a:r>
            <a:r>
              <a:rPr lang="en-US" sz="2000" i="1" dirty="0">
                <a:solidFill>
                  <a:srgbClr val="FF0000"/>
                </a:solidFill>
                <a:highlight>
                  <a:srgbClr val="FFFF00"/>
                </a:highlight>
              </a:rPr>
              <a:t>+ Container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.</a:t>
            </a:r>
            <a:endParaRPr lang="en-IN" sz="20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4D757B-A793-9D52-0BEE-43BF550D2D5D}"/>
              </a:ext>
            </a:extLst>
          </p:cNvPr>
          <p:cNvSpPr/>
          <p:nvPr/>
        </p:nvSpPr>
        <p:spPr>
          <a:xfrm>
            <a:off x="1371509" y="778825"/>
            <a:ext cx="81115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Container 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sym typeface="Wingdings" panose="05000000000000000000" pitchFamily="2" charset="2"/>
              </a:rPr>
              <a:t> 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sym typeface="Wingdings" panose="05000000000000000000" pitchFamily="2" charset="2"/>
              </a:rPr>
              <a:t>+Container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5883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676" y="0"/>
            <a:ext cx="3400206" cy="4668456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Container is used to create source and destinations to store the data. Click on create.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container and then click on upload and select the file and upload.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882" y="0"/>
            <a:ext cx="6356033" cy="26288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195" y="3952630"/>
            <a:ext cx="6356033" cy="27889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388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0AA7811-DAB3-6D66-6725-9BF5A4A10ED9}"/>
              </a:ext>
            </a:extLst>
          </p:cNvPr>
          <p:cNvSpPr/>
          <p:nvPr/>
        </p:nvSpPr>
        <p:spPr>
          <a:xfrm>
            <a:off x="1323699" y="1056648"/>
            <a:ext cx="9544600" cy="403187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FFFF00"/>
                </a:highlight>
              </a:rPr>
              <a:t>TASK : 2 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  we will create </a:t>
            </a:r>
          </a:p>
          <a:p>
            <a:pPr algn="ctr"/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en-US" sz="540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</a:t>
            </a:r>
            <a:r>
              <a:rPr lang="en-US" sz="5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databases..</a:t>
            </a:r>
          </a:p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</a:t>
            </a:r>
            <a:r>
              <a:rPr lang="en-US" sz="5400" b="0" cap="none" spc="0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Refrence</a:t>
            </a:r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  <a:t> video for creating:-</a:t>
            </a:r>
          </a:p>
          <a:p>
            <a:pPr algn="ctr"/>
            <a:b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</a:rPr>
            </a:br>
            <a:r>
              <a:rPr lang="en-US" sz="4000" b="1" cap="none" spc="0" dirty="0" err="1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  <a:hlinkClick r:id="rId2"/>
              </a:rPr>
              <a:t>refrence</a:t>
            </a:r>
            <a:r>
              <a:rPr lang="en-US" sz="40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Wingdings" panose="05000000000000000000" pitchFamily="2" charset="2"/>
                <a:hlinkClick r:id="rId2"/>
              </a:rPr>
              <a:t> video</a:t>
            </a:r>
            <a:endParaRPr lang="en-US" sz="4000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4812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806" y="-25790"/>
            <a:ext cx="3514410" cy="3514577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we need a SQL database. Search for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SQL DATABASES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and click on +create.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Fill the required details and click on create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</a:p>
          <a:p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480" y="228600"/>
            <a:ext cx="6858000" cy="27816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6" y="3721174"/>
            <a:ext cx="6351954" cy="26338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56" y="3863692"/>
            <a:ext cx="3572309" cy="26338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4584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62208"/>
            <a:ext cx="11331357" cy="5628993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Review + Create and then click on Create.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After deployment is 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completed,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Click on go to 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resources.</a:t>
            </a:r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31" y="886085"/>
            <a:ext cx="6074229" cy="248259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531" y="4092552"/>
            <a:ext cx="6064295" cy="26032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957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10E5E1-B3D7-BDDB-04E3-503D0FBF3C28}"/>
              </a:ext>
            </a:extLst>
          </p:cNvPr>
          <p:cNvSpPr/>
          <p:nvPr/>
        </p:nvSpPr>
        <p:spPr>
          <a:xfrm>
            <a:off x="761847" y="1335483"/>
            <a:ext cx="10668305" cy="338554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dirty="0">
                <a:ln/>
                <a:solidFill>
                  <a:srgbClr val="FF0000"/>
                </a:solidFill>
                <a:highlight>
                  <a:srgbClr val="FFFF00"/>
                </a:highlight>
              </a:rPr>
              <a:t>TASK 3: </a:t>
            </a:r>
            <a:r>
              <a:rPr lang="en-US" sz="4000" b="1" cap="none" spc="0" dirty="0">
                <a:ln/>
                <a:solidFill>
                  <a:srgbClr val="FF0000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</a:rPr>
              <a:t> </a:t>
            </a:r>
            <a:r>
              <a:rPr lang="en-US" sz="4000" b="1" dirty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</a:rPr>
              <a:t>create a pipeline 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</a:rPr>
              <a:t>that will take data from</a:t>
            </a:r>
          </a:p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</a:rPr>
              <a:t> blob storage and feed into the SQL database</a:t>
            </a:r>
          </a:p>
          <a:p>
            <a:pPr algn="ctr"/>
            <a:endParaRPr lang="en-US" sz="4000" b="1" dirty="0">
              <a:solidFill>
                <a:srgbClr val="C00000"/>
              </a:solidFill>
              <a:effectLst>
                <a:outerShdw blurRad="50800" dist="50800" dir="5400000" algn="ctr" rotWithShape="0">
                  <a:srgbClr val="FF0000"/>
                </a:outerShdw>
              </a:effectLst>
            </a:endParaRPr>
          </a:p>
          <a:p>
            <a:pPr algn="ctr"/>
            <a:r>
              <a:rPr lang="en-US" sz="4000" b="1" dirty="0">
                <a:solidFill>
                  <a:srgbClr val="C00000"/>
                </a:solidFill>
                <a:effectLst>
                  <a:outerShdw blurRad="50800" dist="50800" dir="5400000" algn="ctr" rotWithShape="0">
                    <a:srgbClr val="FF0000"/>
                  </a:outerShdw>
                </a:effectLst>
                <a:hlinkClick r:id="rId2"/>
              </a:rPr>
              <a:t>Refrence_video</a:t>
            </a:r>
            <a:endParaRPr lang="en-US" sz="4000" b="1" dirty="0">
              <a:solidFill>
                <a:srgbClr val="C00000"/>
              </a:solidFill>
              <a:effectLst>
                <a:outerShdw blurRad="50800" dist="50800" dir="5400000" algn="ctr" rotWithShape="0">
                  <a:srgbClr val="FF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8057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858417"/>
            <a:ext cx="4114057" cy="493278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After these steps come back to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Azure Data Factory Lab .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Here we need to create a pipeline that will take data from blob storage and feed into the SQL database. 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Ingest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Select Built-in-copy task.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IN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10" y="558574"/>
            <a:ext cx="5841315" cy="26231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3510" y="3564294"/>
            <a:ext cx="5841315" cy="25379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127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"/>
            <a:ext cx="9474421" cy="5791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Select the blob storage and click on create.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Select source data 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to connect and click on next.</a:t>
            </a:r>
          </a:p>
          <a:p>
            <a:endParaRPr lang="en-IN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978" y="764332"/>
            <a:ext cx="5370902" cy="251670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151" y="3907267"/>
            <a:ext cx="5370902" cy="27678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715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158029" y="2037184"/>
            <a:ext cx="10018713" cy="4820816"/>
          </a:xfrm>
        </p:spPr>
        <p:txBody>
          <a:bodyPr/>
          <a:lstStyle/>
          <a:p>
            <a:pPr algn="ctr"/>
            <a:r>
              <a:rPr lang="en-US" b="1" dirty="0"/>
              <a:t> </a:t>
            </a:r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</a:rPr>
              <a:t>1.Connected Vehicles</a:t>
            </a:r>
          </a:p>
          <a:p>
            <a:pPr marL="0" indent="0" algn="ctr">
              <a:buNone/>
            </a:pPr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algn="ctr"/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algn="ctr"/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</a:rPr>
              <a:t>2. AP Morgan Data</a:t>
            </a:r>
            <a:endParaRPr lang="en-IN" b="1" dirty="0">
              <a:solidFill>
                <a:schemeClr val="accent2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7403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809"/>
            <a:ext cx="10599837" cy="510073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we will connect the Azure Data Factory with SQL Database.  Which is destination for data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Name the table for data</a:t>
            </a:r>
          </a:p>
          <a:p>
            <a:pPr marL="137160" indent="0">
              <a:buNone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    and click on next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5" b="-3165"/>
          <a:stretch/>
        </p:blipFill>
        <p:spPr bwMode="auto">
          <a:xfrm>
            <a:off x="4673775" y="1120081"/>
            <a:ext cx="5506033" cy="26669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74" y="4092976"/>
            <a:ext cx="5506033" cy="25342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7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26" y="-1"/>
            <a:ext cx="7793502" cy="4077477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Table mapping can be seen here, Click on next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Pipeline is being created, Click on next</a:t>
            </a:r>
            <a:r>
              <a:rPr lang="en-US" dirty="0">
                <a:solidFill>
                  <a:schemeClr val="bg2"/>
                </a:solidFill>
              </a:rPr>
              <a:t>.</a:t>
            </a:r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0"/>
          <a:stretch/>
        </p:blipFill>
        <p:spPr bwMode="auto">
          <a:xfrm>
            <a:off x="5338682" y="604911"/>
            <a:ext cx="6307672" cy="25021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/>
          <a:stretch/>
        </p:blipFill>
        <p:spPr bwMode="auto">
          <a:xfrm>
            <a:off x="4593094" y="4077476"/>
            <a:ext cx="6307672" cy="266582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375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964" y="0"/>
            <a:ext cx="6407664" cy="414996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Review the data and click on next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trigger the data manually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706" y="569167"/>
            <a:ext cx="5880889" cy="260962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135" y="4002784"/>
            <a:ext cx="5880889" cy="2708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478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691" y="176561"/>
            <a:ext cx="12076945" cy="433916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Navigate to monitor and we can see that pipeline is being triggered.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In SQL Database we can check the data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83"/>
          <a:stretch/>
        </p:blipFill>
        <p:spPr bwMode="auto">
          <a:xfrm>
            <a:off x="3595220" y="785987"/>
            <a:ext cx="6167758" cy="187148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195" y="4200524"/>
            <a:ext cx="6167758" cy="265747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79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609" y="2585866"/>
            <a:ext cx="5458266" cy="1143000"/>
          </a:xfrm>
        </p:spPr>
        <p:txBody>
          <a:bodyPr/>
          <a:lstStyle/>
          <a:p>
            <a:r>
              <a:rPr lang="en-US" b="1" dirty="0"/>
              <a:t>Project - 2</a:t>
            </a:r>
            <a:endParaRPr lang="en-IN" b="1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73600" y="553085"/>
            <a:ext cx="5074000" cy="28759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73600" y="3707446"/>
            <a:ext cx="5118800" cy="287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870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465F3B-8902-392E-5668-8C5FD327BF88}"/>
              </a:ext>
            </a:extLst>
          </p:cNvPr>
          <p:cNvSpPr txBox="1"/>
          <p:nvPr/>
        </p:nvSpPr>
        <p:spPr>
          <a:xfrm>
            <a:off x="1" y="874454"/>
            <a:ext cx="11394830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TASK 1. Practical Lab: Create a </a:t>
            </a:r>
            <a:r>
              <a:rPr lang="en-US" sz="2800" b="1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Databricks</a:t>
            </a:r>
          </a:p>
          <a:p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endParaRPr lang="en-US" sz="2800" b="1" i="0" u="none" baseline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TASK 2. Practical Lab: Create </a:t>
            </a:r>
            <a:r>
              <a:rPr lang="en-US" sz="2800" b="1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Cluster in Azure Databricks  </a:t>
            </a:r>
          </a:p>
          <a:p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endParaRPr lang="en-US" sz="2800" b="1" i="0" u="none" baseline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TASK 3.Practical Lab: </a:t>
            </a:r>
            <a:r>
              <a:rPr lang="en-US" sz="2800" b="1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Add notebook in Databricks </a:t>
            </a:r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and Implement the Business Logic. </a:t>
            </a:r>
          </a:p>
          <a:p>
            <a:endParaRPr lang="en-US" sz="2800" b="0" i="0" u="none" baseline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TASK 4. Practical Lab: </a:t>
            </a:r>
            <a:r>
              <a:rPr lang="en-US" sz="2800" b="1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Azure Data Factory </a:t>
            </a:r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For AP Morgan </a:t>
            </a:r>
          </a:p>
          <a:p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TASK 5.Practical Lab: </a:t>
            </a:r>
            <a:r>
              <a:rPr lang="en-US" sz="2800" b="1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Create Azure Databricks </a:t>
            </a:r>
            <a:r>
              <a:rPr lang="en-US" sz="2800" b="0" i="0" u="none" baseline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</a:rPr>
              <a:t>Linked Service in ADF 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942320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90220" y="209272"/>
            <a:ext cx="8539089" cy="492345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Create a Data Brick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Fill all the required fields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" y="891103"/>
            <a:ext cx="5290458" cy="23142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2798" y="4240667"/>
            <a:ext cx="5290458" cy="24482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220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5083" y="0"/>
            <a:ext cx="4759762" cy="5791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yes in connecting via cluster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Review the data and click on create.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9" y="1041270"/>
            <a:ext cx="5959711" cy="238773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91" y="4320073"/>
            <a:ext cx="5959711" cy="253792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3339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37119"/>
            <a:ext cx="8736037" cy="5054082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After deployment is completed click on go to resources.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launch workspace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  <a:endParaRPr lang="en-IN" dirty="0">
              <a:solidFill>
                <a:schemeClr val="bg2"/>
              </a:solidFill>
              <a:highlight>
                <a:srgbClr val="FFFF00"/>
              </a:highligh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56" y="1333307"/>
            <a:ext cx="5640323" cy="2585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017" y="4232160"/>
            <a:ext cx="5640323" cy="25850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29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1"/>
            <a:ext cx="7364267" cy="8018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Now we need to create a cluster.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  <a:p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449" y="1555857"/>
            <a:ext cx="8736240" cy="47886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262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D4DBD-5ED8-4725-9847-E6647C2CC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215" y="2788089"/>
            <a:ext cx="4632960" cy="1143000"/>
          </a:xfrm>
        </p:spPr>
        <p:txBody>
          <a:bodyPr/>
          <a:lstStyle/>
          <a:p>
            <a:r>
              <a:rPr lang="en-US" dirty="0">
                <a:latin typeface="Arial Black" pitchFamily="34" charset="0"/>
              </a:rPr>
              <a:t>Project - 1</a:t>
            </a:r>
            <a:endParaRPr lang="en-IN" dirty="0">
              <a:latin typeface="Arial Black" pitchFamily="34" charset="0"/>
            </a:endParaRP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0490" y="1096449"/>
            <a:ext cx="4795295" cy="283464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460490" y="3931089"/>
            <a:ext cx="5731510" cy="286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64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6488F6-5DB9-0DC0-5A86-520D4FD504B4}"/>
              </a:ext>
            </a:extLst>
          </p:cNvPr>
          <p:cNvSpPr txBox="1"/>
          <p:nvPr/>
        </p:nvSpPr>
        <p:spPr>
          <a:xfrm>
            <a:off x="545121" y="499795"/>
            <a:ext cx="87254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Fill all required details for creating cluster and click on create cluster.</a:t>
            </a:r>
            <a:endParaRPr lang="en-IN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E39352-E56A-DD17-FE73-D8DF0F87F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184" y="1453902"/>
            <a:ext cx="8904850" cy="526528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0511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197" y="211015"/>
            <a:ext cx="9988061" cy="132236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we need to create a notebook for computation purpose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bg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94" b="36043"/>
          <a:stretch/>
        </p:blipFill>
        <p:spPr bwMode="auto">
          <a:xfrm>
            <a:off x="1915136" y="1557997"/>
            <a:ext cx="9559412" cy="450517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82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47" y="-71534"/>
            <a:ext cx="2919739" cy="516604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go to azure home and create a Azure Data Factory.</a:t>
            </a: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Fill all the required details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</a:p>
          <a:p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2"/>
          <a:stretch/>
        </p:blipFill>
        <p:spPr bwMode="auto">
          <a:xfrm>
            <a:off x="3081686" y="239150"/>
            <a:ext cx="4863679" cy="227233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2"/>
          <a:stretch/>
        </p:blipFill>
        <p:spPr bwMode="auto">
          <a:xfrm>
            <a:off x="2555295" y="4500134"/>
            <a:ext cx="4863679" cy="227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7800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4906"/>
            <a:ext cx="4758613" cy="3540491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Check box for configuring git later and click on review + create and click on create.</a:t>
            </a: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After deployment is complete, Click on go to resources.</a:t>
            </a:r>
          </a:p>
          <a:p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954" y="74906"/>
            <a:ext cx="5600700" cy="294261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6"/>
          <a:stretch/>
        </p:blipFill>
        <p:spPr bwMode="auto">
          <a:xfrm>
            <a:off x="1155016" y="3840480"/>
            <a:ext cx="5600700" cy="279387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962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4228" y="157258"/>
            <a:ext cx="8131126" cy="6023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open the Data Factory studio.</a:t>
            </a:r>
          </a:p>
          <a:p>
            <a:pPr marL="137160" indent="0">
              <a:buNone/>
            </a:pPr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IN" dirty="0">
              <a:highlight>
                <a:srgbClr val="FFFF00"/>
              </a:highlight>
            </a:endParaRPr>
          </a:p>
          <a:p>
            <a:endParaRPr lang="en-IN" dirty="0">
              <a:solidFill>
                <a:schemeClr val="accent2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5"/>
          <a:stretch/>
        </p:blipFill>
        <p:spPr bwMode="auto">
          <a:xfrm>
            <a:off x="1026941" y="1252025"/>
            <a:ext cx="10086535" cy="52753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05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D06E7B9-B4CD-F16F-573F-9692C7ADC735}"/>
              </a:ext>
            </a:extLst>
          </p:cNvPr>
          <p:cNvSpPr txBox="1"/>
          <p:nvPr/>
        </p:nvSpPr>
        <p:spPr>
          <a:xfrm>
            <a:off x="418514" y="204373"/>
            <a:ext cx="87395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We need to create a pipeline that will connect Data Bricks notebook with Data Factory.</a:t>
            </a:r>
            <a:endParaRPr lang="en-IN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C70399-FEDD-9579-ECC5-F89134582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2" r="62568" b="48841"/>
          <a:stretch/>
        </p:blipFill>
        <p:spPr bwMode="auto">
          <a:xfrm>
            <a:off x="1730213" y="1448972"/>
            <a:ext cx="10100716" cy="525177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362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23890"/>
            <a:ext cx="3395600" cy="3429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we need to add Databrick Notebook to our pipeline.</a:t>
            </a:r>
          </a:p>
          <a:p>
            <a:pPr marL="137160" indent="0">
              <a:buNone/>
            </a:pPr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/>
          </a:p>
          <a:p>
            <a:endParaRPr lang="en-IN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428" y="464235"/>
            <a:ext cx="8160297" cy="593656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688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0EE638-B7BA-85CF-B20D-A560E1A3DDB1}"/>
              </a:ext>
            </a:extLst>
          </p:cNvPr>
          <p:cNvSpPr txBox="1"/>
          <p:nvPr/>
        </p:nvSpPr>
        <p:spPr>
          <a:xfrm>
            <a:off x="2574387" y="270655"/>
            <a:ext cx="78919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Create a new Linked service for </a:t>
            </a:r>
            <a:r>
              <a:rPr lang="en-US" sz="2800" dirty="0" err="1">
                <a:solidFill>
                  <a:srgbClr val="FF0000"/>
                </a:solidFill>
                <a:highlight>
                  <a:srgbClr val="FFFF00"/>
                </a:highlight>
              </a:rPr>
              <a:t>databricks</a:t>
            </a:r>
            <a:endParaRPr lang="en-IN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4D5F8E-C3C4-C0B3-EF5F-1FEC7E697E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02" y="1094783"/>
            <a:ext cx="9848421" cy="54925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93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727789"/>
            <a:ext cx="3563550" cy="506341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We need the access token of Data bricks account in order to access it.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Navigate to Data bricks workspace and go to Users settings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Generate token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  <a:endParaRPr lang="en-IN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84" y="553067"/>
            <a:ext cx="5166378" cy="240551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484" y="3902075"/>
            <a:ext cx="5277828" cy="24225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752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039" y="299647"/>
            <a:ext cx="8320871" cy="17996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Now paste the access token in azure data factory connect dialog box.</a:t>
            </a: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898" y="1828800"/>
            <a:ext cx="9158067" cy="47295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41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A1A59F-DEC2-5D91-B51F-58A651AC18AB}"/>
              </a:ext>
            </a:extLst>
          </p:cNvPr>
          <p:cNvSpPr/>
          <p:nvPr/>
        </p:nvSpPr>
        <p:spPr>
          <a:xfrm>
            <a:off x="2806054" y="2005926"/>
            <a:ext cx="802655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i="0" u="none" strike="noStrike" cap="none" spc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Stencil" panose="040409050D0802020404" pitchFamily="82" charset="0"/>
              </a:rPr>
              <a:t>TASK 1:</a:t>
            </a:r>
          </a:p>
          <a:p>
            <a:pPr algn="ctr"/>
            <a:r>
              <a:rPr lang="en-US" sz="5400" b="1" i="0" u="none" strike="noStrike" cap="none" spc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Stencil" panose="040409050D0802020404" pitchFamily="82" charset="0"/>
              </a:rPr>
              <a:t> Create Azure Data</a:t>
            </a:r>
          </a:p>
          <a:p>
            <a:pPr algn="ctr"/>
            <a:r>
              <a:rPr lang="en-US" sz="5400" b="1" i="0" u="none" strike="noStrike" cap="none" spc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Stencil" panose="040409050D0802020404" pitchFamily="82" charset="0"/>
              </a:rPr>
              <a:t> Factory Account For</a:t>
            </a:r>
          </a:p>
          <a:p>
            <a:pPr algn="ctr"/>
            <a:r>
              <a:rPr lang="en-US" sz="5400" b="1" i="0" u="none" strike="noStrike" cap="none" spc="0" baseline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Stencil" panose="040409050D0802020404" pitchFamily="82" charset="0"/>
              </a:rPr>
              <a:t> Data pipelines </a:t>
            </a:r>
            <a:endParaRPr lang="en-I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1240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ECA4AA-B9DE-243C-2BD1-38CB90A48AAF}"/>
              </a:ext>
            </a:extLst>
          </p:cNvPr>
          <p:cNvSpPr txBox="1"/>
          <p:nvPr/>
        </p:nvSpPr>
        <p:spPr>
          <a:xfrm>
            <a:off x="1980027" y="668607"/>
            <a:ext cx="60983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Choose cluster version, node type and python version and click on create.</a:t>
            </a:r>
            <a:endParaRPr lang="en-IN" sz="28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E3725-3C56-1BDD-FF39-4A70E77D8F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39"/>
          <a:stretch/>
        </p:blipFill>
        <p:spPr bwMode="auto">
          <a:xfrm>
            <a:off x="3742006" y="1716258"/>
            <a:ext cx="7399606" cy="486962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9743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653143"/>
            <a:ext cx="3367608" cy="5138057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Choose notebook path</a:t>
            </a:r>
            <a:r>
              <a:rPr lang="en-US" dirty="0">
                <a:solidFill>
                  <a:schemeClr val="accent1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Publish the pipeline</a:t>
            </a:r>
            <a:r>
              <a:rPr lang="en-US" dirty="0">
                <a:solidFill>
                  <a:schemeClr val="accent1"/>
                </a:solidFill>
                <a:highlight>
                  <a:srgbClr val="FFFF00"/>
                </a:highlight>
              </a:rPr>
              <a:t>.</a:t>
            </a:r>
          </a:p>
          <a:p>
            <a:endParaRPr lang="en-IN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79" y="469869"/>
            <a:ext cx="5444351" cy="25439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78" y="3895726"/>
            <a:ext cx="5444351" cy="24193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0667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96" y="489068"/>
            <a:ext cx="5718348" cy="90363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Trigger the pipeline</a:t>
            </a:r>
          </a:p>
          <a:p>
            <a:endParaRPr lang="en-US" sz="3600" dirty="0">
              <a:solidFill>
                <a:schemeClr val="accent1"/>
              </a:solidFill>
              <a:highlight>
                <a:srgbClr val="FFFF00"/>
              </a:highlight>
            </a:endParaRPr>
          </a:p>
          <a:p>
            <a:pPr marL="137160" indent="0">
              <a:buNone/>
            </a:pPr>
            <a:endParaRPr lang="en-IN" sz="3600" dirty="0">
              <a:solidFill>
                <a:schemeClr val="accent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723" y="1913166"/>
            <a:ext cx="7977243" cy="46845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4292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85E13A-6B40-06A0-FDAD-12AC07E594B2}"/>
              </a:ext>
            </a:extLst>
          </p:cNvPr>
          <p:cNvSpPr txBox="1"/>
          <p:nvPr/>
        </p:nvSpPr>
        <p:spPr>
          <a:xfrm>
            <a:off x="882748" y="600446"/>
            <a:ext cx="609834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To see the pipeline running, Go to monitor and can check it.</a:t>
            </a:r>
          </a:p>
          <a:p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Both projects have been successfully done.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D7A2F-1E10-9DE0-46B7-6C206FD7D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325" y="2152358"/>
            <a:ext cx="9159533" cy="43187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019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699797"/>
            <a:ext cx="10018713" cy="509140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-100778" y="2505670"/>
            <a:ext cx="10808468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highlight>
                  <a:srgbClr val="FFFF00"/>
                </a:highlight>
              </a:rPr>
              <a:t>Thank you</a:t>
            </a:r>
            <a:br>
              <a:rPr lang="en-US" sz="9600" b="1" cap="all" spc="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accent1"/>
                </a:solidFill>
                <a:effectLst>
                  <a:reflection blurRad="12700" stA="28000" endPos="45000" dist="1000" dir="5400000" sy="-100000" algn="bl" rotWithShape="0"/>
                </a:effectLst>
                <a:highlight>
                  <a:srgbClr val="FFFF00"/>
                </a:highlight>
              </a:rPr>
            </a:br>
            <a:endParaRPr 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chemeClr val="accent1"/>
              </a:solidFill>
              <a:effectLst>
                <a:reflection blurRad="12700" stA="28000" endPos="45000" dist="1000" dir="5400000" sy="-100000" algn="bl" rotWithShape="0"/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578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75D13-8023-409D-B9B3-93FF934D7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490" y="218138"/>
            <a:ext cx="3301050" cy="4578945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Open Azure Portal Website and in the search bar, Search data factory and click on </a:t>
            </a:r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Data Factories</a:t>
            </a:r>
            <a:r>
              <a:rPr lang="en-US" b="1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</a:p>
          <a:p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b="1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+Create option.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745779" y="218138"/>
            <a:ext cx="5731510" cy="203135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917974" y="2761720"/>
            <a:ext cx="5731510" cy="225552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0969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D99B1-A59F-452C-85A9-2B1649FF1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671333"/>
            <a:ext cx="3643275" cy="595455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Create resource group if not created and Fill the name for Data Factory and click on next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</a:p>
          <a:p>
            <a:pPr marL="0" lvl="0" indent="0">
              <a:buNone/>
            </a:pPr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lvl="0"/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lvl="0"/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Check box for Configure </a:t>
            </a:r>
            <a:r>
              <a:rPr lang="en-US" dirty="0" err="1">
                <a:solidFill>
                  <a:srgbClr val="FF0000"/>
                </a:solidFill>
                <a:highlight>
                  <a:srgbClr val="FFFF00"/>
                </a:highlight>
              </a:rPr>
              <a:t>Git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later and click on networking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  <a:endParaRPr lang="en-IN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lvl="0"/>
            <a:endParaRPr lang="en-IN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216680" y="671333"/>
            <a:ext cx="5731510" cy="23898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127585" y="3963041"/>
            <a:ext cx="5731510" cy="253111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447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BAFCA-789A-4E18-933F-6C6846AE3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2" y="1576136"/>
            <a:ext cx="4107170" cy="938464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Click on create button</a:t>
            </a:r>
            <a:r>
              <a:rPr lang="en-US" dirty="0">
                <a:solidFill>
                  <a:schemeClr val="accent2"/>
                </a:solidFill>
                <a:highlight>
                  <a:srgbClr val="FFFF00"/>
                </a:highlight>
              </a:rPr>
              <a:t>.</a:t>
            </a:r>
            <a:endParaRPr lang="en-IN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US" dirty="0">
              <a:solidFill>
                <a:schemeClr val="accent2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111721" y="950046"/>
            <a:ext cx="5731510" cy="24739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A457A61-E4B6-AF3D-B7EA-7C0DB6E24651}"/>
              </a:ext>
            </a:extLst>
          </p:cNvPr>
          <p:cNvSpPr/>
          <p:nvPr/>
        </p:nvSpPr>
        <p:spPr>
          <a:xfrm>
            <a:off x="405981" y="4082268"/>
            <a:ext cx="11380038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Now you can see the deployment is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</a:rPr>
              <a:t>Done after deployment Click on </a:t>
            </a:r>
          </a:p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Resource.</a:t>
            </a:r>
          </a:p>
        </p:txBody>
      </p:sp>
    </p:spTree>
    <p:extLst>
      <p:ext uri="{BB962C8B-B14F-4D97-AF65-F5344CB8AC3E}">
        <p14:creationId xmlns:p14="http://schemas.microsoft.com/office/powerpoint/2010/main" val="4279308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6F0F3C-3838-96A6-D046-55F9FA6983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30905" y="1672388"/>
            <a:ext cx="7283115" cy="386213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0DF4CB-AABB-61F8-7D6F-0797F78D1476}"/>
              </a:ext>
            </a:extLst>
          </p:cNvPr>
          <p:cNvSpPr txBox="1"/>
          <p:nvPr/>
        </p:nvSpPr>
        <p:spPr>
          <a:xfrm>
            <a:off x="3335756" y="590646"/>
            <a:ext cx="609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Open Azure Data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Factory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Studio.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54587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485" y="248256"/>
            <a:ext cx="8835484" cy="721838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 Azure Data Factory will be created.</a:t>
            </a:r>
            <a:endParaRPr lang="en-IN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endParaRPr lang="en-IN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t="10586"/>
          <a:stretch/>
        </p:blipFill>
        <p:spPr>
          <a:xfrm>
            <a:off x="2207512" y="875230"/>
            <a:ext cx="7175396" cy="30658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E69D33-F6C2-68BE-BC0C-AE050B6F2348}"/>
              </a:ext>
            </a:extLst>
          </p:cNvPr>
          <p:cNvSpPr/>
          <p:nvPr/>
        </p:nvSpPr>
        <p:spPr>
          <a:xfrm>
            <a:off x="1489937" y="4399093"/>
            <a:ext cx="793678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We will Create the </a:t>
            </a:r>
          </a:p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Storage account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00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050981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8E034DF6AB8224396F5584DE8DFDF7C" ma:contentTypeVersion="10" ma:contentTypeDescription="Create a new document." ma:contentTypeScope="" ma:versionID="36f2ad60a4ffd4541fd6dc5a74f95cee">
  <xsd:schema xmlns:xsd="http://www.w3.org/2001/XMLSchema" xmlns:xs="http://www.w3.org/2001/XMLSchema" xmlns:p="http://schemas.microsoft.com/office/2006/metadata/properties" xmlns:ns2="312b514b-67b8-452d-a255-8787af705c64" xmlns:ns3="b9e8ecef-0899-439a-8a7a-f92179e7c8d6" targetNamespace="http://schemas.microsoft.com/office/2006/metadata/properties" ma:root="true" ma:fieldsID="678c8a0d9958bc869723ba9d90dcd6f1" ns2:_="" ns3:_="">
    <xsd:import namespace="312b514b-67b8-452d-a255-8787af705c64"/>
    <xsd:import namespace="b9e8ecef-0899-439a-8a7a-f92179e7c8d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2b514b-67b8-452d-a255-8787af705c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dcc8788f-f679-4de9-afe2-1653e9c0f3d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8ecef-0899-439a-8a7a-f92179e7c8d6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f2e63b3-d99d-437f-9247-20799f509710}" ma:internalName="TaxCatchAll" ma:showField="CatchAllData" ma:web="b9e8ecef-0899-439a-8a7a-f92179e7c8d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9F966AE-3E89-402C-AEF5-2EC165BBCD5F}">
  <ds:schemaRefs>
    <ds:schemaRef ds:uri="312b514b-67b8-452d-a255-8787af705c64"/>
    <ds:schemaRef ds:uri="b9e8ecef-0899-439a-8a7a-f92179e7c8d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D9D46C-22D3-4127-81B3-10A5FC751B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720</TotalTime>
  <Words>775</Words>
  <Application>Microsoft Office PowerPoint</Application>
  <PresentationFormat>Widescreen</PresentationFormat>
  <Paragraphs>221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Arial Black</vt:lpstr>
      <vt:lpstr>Book Antiqua</vt:lpstr>
      <vt:lpstr>Helvetica Neue</vt:lpstr>
      <vt:lpstr>Lucida Sans</vt:lpstr>
      <vt:lpstr>Stencil</vt:lpstr>
      <vt:lpstr>Times New Roman</vt:lpstr>
      <vt:lpstr>Wingdings</vt:lpstr>
      <vt:lpstr>Wingdings 2</vt:lpstr>
      <vt:lpstr>Wingdings 3</vt:lpstr>
      <vt:lpstr>Apex</vt:lpstr>
      <vt:lpstr>DXC – Realtime Project</vt:lpstr>
      <vt:lpstr>PowerPoint Presentation</vt:lpstr>
      <vt:lpstr>Project - 1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DXC – Realtime Project</dc:title>
  <dc:creator>Shashi b</dc:creator>
  <cp:lastModifiedBy>MD EHTESHAM</cp:lastModifiedBy>
  <cp:revision>28</cp:revision>
  <dcterms:created xsi:type="dcterms:W3CDTF">2022-06-13T06:56:48Z</dcterms:created>
  <dcterms:modified xsi:type="dcterms:W3CDTF">2022-06-26T10:13:57Z</dcterms:modified>
</cp:coreProperties>
</file>